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4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52" r:id="rId2"/>
    <p:sldMasterId id="2147483650" r:id="rId3"/>
  </p:sldMasterIdLst>
  <p:notesMasterIdLst>
    <p:notesMasterId r:id="rId30"/>
  </p:notesMasterIdLst>
  <p:sldIdLst>
    <p:sldId id="256" r:id="rId4"/>
    <p:sldId id="257" r:id="rId5"/>
    <p:sldId id="258" r:id="rId6"/>
    <p:sldId id="259" r:id="rId7"/>
    <p:sldId id="282" r:id="rId8"/>
    <p:sldId id="283" r:id="rId9"/>
    <p:sldId id="284" r:id="rId10"/>
    <p:sldId id="260" r:id="rId11"/>
    <p:sldId id="272" r:id="rId12"/>
    <p:sldId id="279" r:id="rId13"/>
    <p:sldId id="278" r:id="rId14"/>
    <p:sldId id="269" r:id="rId15"/>
    <p:sldId id="273" r:id="rId16"/>
    <p:sldId id="275" r:id="rId17"/>
    <p:sldId id="285" r:id="rId18"/>
    <p:sldId id="270" r:id="rId19"/>
    <p:sldId id="286" r:id="rId20"/>
    <p:sldId id="287" r:id="rId21"/>
    <p:sldId id="288" r:id="rId22"/>
    <p:sldId id="289" r:id="rId23"/>
    <p:sldId id="290" r:id="rId24"/>
    <p:sldId id="280" r:id="rId25"/>
    <p:sldId id="281" r:id="rId26"/>
    <p:sldId id="271" r:id="rId27"/>
    <p:sldId id="261" r:id="rId28"/>
    <p:sldId id="268" r:id="rId29"/>
  </p:sldIdLst>
  <p:sldSz cx="12192000" cy="6858000"/>
  <p:notesSz cx="7104063" cy="10234613"/>
  <p:defaultTextStyle>
    <a:defPPr>
      <a:defRPr lang="zh-CN"/>
    </a:defPPr>
    <a:lvl1pPr marL="0" lvl="0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1pPr>
    <a:lvl2pPr marL="457200" lvl="1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2pPr>
    <a:lvl3pPr marL="914400" lvl="2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3pPr>
    <a:lvl4pPr marL="1371600" lvl="3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4pPr>
    <a:lvl5pPr marL="1828800" lvl="4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5pPr>
    <a:lvl6pPr marL="2286000" lvl="5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6pPr>
    <a:lvl7pPr marL="2743200" lvl="6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7pPr>
    <a:lvl8pPr marL="3200400" lvl="7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8pPr>
    <a:lvl9pPr marL="3657600" lvl="8" indent="0" algn="l" defTabSz="914400" eaLnBrk="1" fontAlgn="base" latinLnBrk="0" hangingPunct="1">
      <a:lnSpc>
        <a:spcPct val="100000"/>
      </a:lnSpc>
      <a:spcBef>
        <a:spcPct val="0"/>
      </a:spcBef>
      <a:spcAft>
        <a:spcPct val="0"/>
      </a:spcAft>
      <a:buNone/>
      <a:defRPr sz="1800" kern="1200">
        <a:solidFill>
          <a:schemeClr val="tx1"/>
        </a:solidFill>
        <a:latin typeface="Calibri" panose="020F0502020204030204" charset="0"/>
        <a:ea typeface="宋体" panose="02010600030101010101" pitchFamily="2" charset="-122"/>
      </a:defRPr>
    </a:lvl9pPr>
  </p:defaultTextStyle>
  <p:extLst>
    <p:ext uri="{EFAFB233-063F-42B5-8137-9DF3F51BA10A}">
      <p15:sldGuideLst xmlns:p15="http://schemas.microsoft.com/office/powerpoint/2012/main">
        <p15:guide id="1" orient="horz" pos="2164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00"/>
    <p:restoredTop sz="94660"/>
  </p:normalViewPr>
  <p:slideViewPr>
    <p:cSldViewPr snapToGrid="0" showGuides="1">
      <p:cViewPr varScale="1">
        <p:scale>
          <a:sx n="99" d="100"/>
          <a:sy n="99" d="100"/>
        </p:scale>
        <p:origin x="496" y="168"/>
      </p:cViewPr>
      <p:guideLst>
        <p:guide orient="horz" pos="216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58" d="100"/>
          <a:sy n="58" d="100"/>
        </p:scale>
        <p:origin x="3468" y="72"/>
      </p:cViewPr>
      <p:guideLst/>
    </p:cSldViewPr>
  </p:notesViewPr>
  <p:gridSpacing cx="72006" cy="72006"/>
</p:viewPr>
</file>

<file path=ppt/_rels/presentation.xml.rels><?xml version="1.0" encoding="UTF-8" standalone="yes"?>
<Relationships xmlns="http://schemas.openxmlformats.org/package/2006/relationships"><Relationship Id="rId20" Type="http://schemas.openxmlformats.org/officeDocument/2006/relationships/slide" Target="slides/slide17.xml"/><Relationship Id="rId21" Type="http://schemas.openxmlformats.org/officeDocument/2006/relationships/slide" Target="slides/slide18.xml"/><Relationship Id="rId22" Type="http://schemas.openxmlformats.org/officeDocument/2006/relationships/slide" Target="slides/slide19.xml"/><Relationship Id="rId23" Type="http://schemas.openxmlformats.org/officeDocument/2006/relationships/slide" Target="slides/slide20.xml"/><Relationship Id="rId24" Type="http://schemas.openxmlformats.org/officeDocument/2006/relationships/slide" Target="slides/slide21.xml"/><Relationship Id="rId25" Type="http://schemas.openxmlformats.org/officeDocument/2006/relationships/slide" Target="slides/slide22.xml"/><Relationship Id="rId26" Type="http://schemas.openxmlformats.org/officeDocument/2006/relationships/slide" Target="slides/slide23.xml"/><Relationship Id="rId27" Type="http://schemas.openxmlformats.org/officeDocument/2006/relationships/slide" Target="slides/slide24.xml"/><Relationship Id="rId28" Type="http://schemas.openxmlformats.org/officeDocument/2006/relationships/slide" Target="slides/slide25.xml"/><Relationship Id="rId29" Type="http://schemas.openxmlformats.org/officeDocument/2006/relationships/slide" Target="slides/slide26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Master" Target="slideMasters/slideMaster3.xml"/><Relationship Id="rId4" Type="http://schemas.openxmlformats.org/officeDocument/2006/relationships/slide" Target="slides/slide1.xml"/><Relationship Id="rId5" Type="http://schemas.openxmlformats.org/officeDocument/2006/relationships/slide" Target="slides/slide2.xml"/><Relationship Id="rId30" Type="http://schemas.openxmlformats.org/officeDocument/2006/relationships/notesMaster" Target="notesMasters/notesMaster1.xml"/><Relationship Id="rId31" Type="http://schemas.openxmlformats.org/officeDocument/2006/relationships/presProps" Target="presProps.xml"/><Relationship Id="rId32" Type="http://schemas.openxmlformats.org/officeDocument/2006/relationships/viewProps" Target="viewProps.xml"/><Relationship Id="rId9" Type="http://schemas.openxmlformats.org/officeDocument/2006/relationships/slide" Target="slides/slide6.xml"/><Relationship Id="rId6" Type="http://schemas.openxmlformats.org/officeDocument/2006/relationships/slide" Target="slides/slide3.xml"/><Relationship Id="rId7" Type="http://schemas.openxmlformats.org/officeDocument/2006/relationships/slide" Target="slides/slide4.xml"/><Relationship Id="rId8" Type="http://schemas.openxmlformats.org/officeDocument/2006/relationships/slide" Target="slides/slide5.xml"/><Relationship Id="rId33" Type="http://schemas.openxmlformats.org/officeDocument/2006/relationships/theme" Target="theme/theme1.xml"/><Relationship Id="rId34" Type="http://schemas.openxmlformats.org/officeDocument/2006/relationships/tableStyles" Target="tableStyles.xml"/><Relationship Id="rId10" Type="http://schemas.openxmlformats.org/officeDocument/2006/relationships/slide" Target="slides/slide7.xml"/><Relationship Id="rId11" Type="http://schemas.openxmlformats.org/officeDocument/2006/relationships/slide" Target="slides/slide8.xml"/><Relationship Id="rId12" Type="http://schemas.openxmlformats.org/officeDocument/2006/relationships/slide" Target="slides/slide9.xml"/><Relationship Id="rId13" Type="http://schemas.openxmlformats.org/officeDocument/2006/relationships/slide" Target="slides/slide10.xml"/><Relationship Id="rId14" Type="http://schemas.openxmlformats.org/officeDocument/2006/relationships/slide" Target="slides/slide11.xml"/><Relationship Id="rId15" Type="http://schemas.openxmlformats.org/officeDocument/2006/relationships/slide" Target="slides/slide12.xml"/><Relationship Id="rId16" Type="http://schemas.openxmlformats.org/officeDocument/2006/relationships/slide" Target="slides/slide13.xml"/><Relationship Id="rId17" Type="http://schemas.openxmlformats.org/officeDocument/2006/relationships/slide" Target="slides/slide14.xml"/><Relationship Id="rId18" Type="http://schemas.openxmlformats.org/officeDocument/2006/relationships/slide" Target="slides/slide15.xml"/><Relationship Id="rId19" Type="http://schemas.openxmlformats.org/officeDocument/2006/relationships/slide" Target="slides/slide16.xml"/></Relationships>
</file>

<file path=ppt/media/image1.jpeg>
</file>

<file path=ppt/media/image10.jpg>
</file>

<file path=ppt/media/image11.jpg>
</file>

<file path=ppt/media/image12.png>
</file>

<file path=ppt/media/image13.jpg>
</file>

<file path=ppt/media/image14.jpg>
</file>

<file path=ppt/media/image15.jpeg>
</file>

<file path=ppt/media/image2.jpeg>
</file>

<file path=ppt/media/image3.png>
</file>

<file path=ppt/media/image4.png>
</file>

<file path=ppt/media/image5.tiff>
</file>

<file path=ppt/media/image6.tiff>
</file>

<file path=ppt/media/image7.jp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024313" y="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FB687C-3C2B-4BC0-A204-30428D9AA5D8}" type="datetimeFigureOut">
              <a:rPr lang="en-US" smtClean="0"/>
              <a:t>10/9/16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482600" y="1279525"/>
            <a:ext cx="6140450" cy="34544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11200" y="4926013"/>
            <a:ext cx="5683250" cy="402907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721850"/>
            <a:ext cx="3078163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024313" y="9721850"/>
            <a:ext cx="3078162" cy="512763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D5D6D9D-F7EC-41AF-8570-0413D9A2B5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46149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0612" cy="4721999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65202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36032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0612" cy="4721999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65202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7929348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3829451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91979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ustom Layou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636918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055057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430882" cy="1041903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3223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094249" cy="3850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3850346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457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2155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1600" cy="3215501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11988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84014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33340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Relationship Id="rId3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13" Type="http://schemas.openxmlformats.org/officeDocument/2006/relationships/image" Target="../media/image2.jpeg"/><Relationship Id="rId14" Type="http://schemas.openxmlformats.org/officeDocument/2006/relationships/image" Target="../media/image3.png"/><Relationship Id="rId15" Type="http://schemas.openxmlformats.org/officeDocument/2006/relationships/image" Target="../media/image4.png"/><Relationship Id="rId1" Type="http://schemas.openxmlformats.org/officeDocument/2006/relationships/slideLayout" Target="../slideLayouts/slideLayout2.xml"/><Relationship Id="rId2" Type="http://schemas.openxmlformats.org/officeDocument/2006/relationships/slideLayout" Target="../slideLayouts/slideLayout3.xml"/><Relationship Id="rId3" Type="http://schemas.openxmlformats.org/officeDocument/2006/relationships/slideLayout" Target="../slideLayouts/slideLayout4.xml"/><Relationship Id="rId4" Type="http://schemas.openxmlformats.org/officeDocument/2006/relationships/slideLayout" Target="../slideLayouts/slideLayout5.xml"/><Relationship Id="rId5" Type="http://schemas.openxmlformats.org/officeDocument/2006/relationships/slideLayout" Target="../slideLayouts/slideLayout6.xml"/><Relationship Id="rId6" Type="http://schemas.openxmlformats.org/officeDocument/2006/relationships/slideLayout" Target="../slideLayouts/slideLayout7.xml"/><Relationship Id="rId7" Type="http://schemas.openxmlformats.org/officeDocument/2006/relationships/slideLayout" Target="../slideLayouts/slideLayout8.xml"/><Relationship Id="rId8" Type="http://schemas.openxmlformats.org/officeDocument/2006/relationships/slideLayout" Target="../slideLayouts/slideLayout9.xml"/><Relationship Id="rId9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1.xml"/></Relationships>
</file>

<file path=ppt/slideMasters/_rels/slideMaster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4" Type="http://schemas.openxmlformats.org/officeDocument/2006/relationships/image" Target="../media/image4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2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 descr="9.22背景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-4445" y="-1905"/>
            <a:ext cx="12200890" cy="686181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6" descr="ppt5"/>
          <p:cNvPicPr>
            <a:picLocks noChangeAspect="1" noChangeArrowheads="1"/>
          </p:cNvPicPr>
          <p:nvPr userDrawn="1"/>
        </p:nvPicPr>
        <p:blipFill rotWithShape="1"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7"/>
          <a:stretch/>
        </p:blipFill>
        <p:spPr bwMode="auto">
          <a:xfrm>
            <a:off x="-9526" y="5776486"/>
            <a:ext cx="12201526" cy="1159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373612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65456" y="365125"/>
            <a:ext cx="1988344" cy="1325562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1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97" y="6055482"/>
            <a:ext cx="1320955" cy="4453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6869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53" r:id="rId1"/>
    <p:sldLayoutId id="2147483664" r:id="rId2"/>
    <p:sldLayoutId id="2147483654" r:id="rId3"/>
    <p:sldLayoutId id="2147483655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0" name="标题占位符 1"/>
          <p:cNvSpPr>
            <a:spLocks noGrp="1"/>
          </p:cNvSpPr>
          <p:nvPr>
            <p:ph type="title"/>
          </p:nvPr>
        </p:nvSpPr>
        <p:spPr>
          <a:xfrm>
            <a:off x="1019175" y="375285"/>
            <a:ext cx="10515600" cy="1325563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ctr"/>
          <a:lstStyle/>
          <a:p>
            <a:pPr lvl="0"/>
            <a:r>
              <a:rPr lang="zh-CN" altLang="en-US"/>
              <a:t>单击此处编辑母版标题样式</a:t>
            </a:r>
          </a:p>
        </p:txBody>
      </p:sp>
      <p:sp>
        <p:nvSpPr>
          <p:cNvPr id="2051" name="文本占位符 2"/>
          <p:cNvSpPr>
            <a:spLocks noGrp="1"/>
          </p:cNvSpPr>
          <p:nvPr>
            <p:ph type="body"/>
          </p:nvPr>
        </p:nvSpPr>
        <p:spPr>
          <a:xfrm>
            <a:off x="1019175" y="1995805"/>
            <a:ext cx="10515600" cy="3487738"/>
          </a:xfrm>
          <a:prstGeom prst="rect">
            <a:avLst/>
          </a:prstGeom>
          <a:noFill/>
          <a:ln w="9525">
            <a:noFill/>
          </a:ln>
        </p:spPr>
        <p:txBody>
          <a:bodyPr lIns="91440" tIns="45720" rIns="91440" bIns="45720" anchor="t"/>
          <a:lstStyle/>
          <a:p>
            <a:pPr lvl="0" indent="-228600"/>
            <a:endParaRPr lang="zh-CN" altLang="en-US"/>
          </a:p>
        </p:txBody>
      </p:sp>
      <p:pic>
        <p:nvPicPr>
          <p:cNvPr id="5" name="图片 6" descr="ppt5"/>
          <p:cNvPicPr>
            <a:picLocks noChangeAspect="1" noChangeArrowheads="1"/>
          </p:cNvPicPr>
          <p:nvPr userDrawn="1"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507"/>
          <a:stretch/>
        </p:blipFill>
        <p:spPr bwMode="auto">
          <a:xfrm>
            <a:off x="0" y="5698273"/>
            <a:ext cx="12201526" cy="11597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Picture 1"/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697" y="6055482"/>
            <a:ext cx="1320955" cy="445307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46431" y="375286"/>
            <a:ext cx="1988344" cy="1325562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51" r:id="rId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2.png"/><Relationship Id="rId3" Type="http://schemas.openxmlformats.org/officeDocument/2006/relationships/image" Target="../media/image13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jpg"/><Relationship Id="rId3" Type="http://schemas.openxmlformats.org/officeDocument/2006/relationships/image" Target="../media/image15.jpe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hyperlink" Target="http://iaaslee.blogspot.com/?view=magazine" TargetMode="Externa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tiff"/><Relationship Id="rId3" Type="http://schemas.openxmlformats.org/officeDocument/2006/relationships/image" Target="../media/image6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4" Type="http://schemas.openxmlformats.org/officeDocument/2006/relationships/image" Target="../media/image9.png"/><Relationship Id="rId5" Type="http://schemas.openxmlformats.org/officeDocument/2006/relationships/image" Target="../media/image10.jpg"/><Relationship Id="rId6" Type="http://schemas.openxmlformats.org/officeDocument/2006/relationships/image" Target="../media/image11.jp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7.jp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借用概念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87441" y="1825625"/>
            <a:ext cx="4395806" cy="3849688"/>
          </a:xfrm>
        </p:spPr>
      </p:pic>
      <p:pic>
        <p:nvPicPr>
          <p:cNvPr id="6" name="内容占位符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290863"/>
            <a:ext cx="5181600" cy="2919211"/>
          </a:xfrm>
        </p:spPr>
      </p:pic>
    </p:spTree>
    <p:extLst>
      <p:ext uri="{BB962C8B-B14F-4D97-AF65-F5344CB8AC3E}">
        <p14:creationId xmlns:p14="http://schemas.microsoft.com/office/powerpoint/2010/main" val="2042879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打个比方（开源与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Inner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Source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）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2102317"/>
            <a:ext cx="5094288" cy="3296304"/>
          </a:xfrm>
        </p:spPr>
      </p:pic>
      <p:pic>
        <p:nvPicPr>
          <p:cNvPr id="6" name="内容占位符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72200" y="2025301"/>
            <a:ext cx="5181600" cy="3450336"/>
          </a:xfrm>
        </p:spPr>
      </p:pic>
    </p:spTree>
    <p:extLst>
      <p:ext uri="{BB962C8B-B14F-4D97-AF65-F5344CB8AC3E}">
        <p14:creationId xmlns:p14="http://schemas.microsoft.com/office/powerpoint/2010/main" val="2289404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谁在使用？效果如何？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5299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/>
              <a:t>PayPal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原因：清算团队得花</a:t>
            </a:r>
            <a:r>
              <a:rPr lang="en-US" altLang="zh-CN" dirty="0" smtClean="0"/>
              <a:t>2/3</a:t>
            </a:r>
            <a:r>
              <a:rPr lang="zh-CN" altLang="en-US" dirty="0" smtClean="0"/>
              <a:t>的时间去修改各个区域团队提交上来的代码</a:t>
            </a:r>
            <a:endParaRPr lang="en-US" altLang="zh-CN" dirty="0" smtClean="0"/>
          </a:p>
          <a:p>
            <a:endParaRPr lang="en-US" altLang="zh-CN" dirty="0"/>
          </a:p>
          <a:p>
            <a:r>
              <a:rPr lang="en-US" altLang="zh-CN" dirty="0"/>
              <a:t>Apache</a:t>
            </a:r>
            <a:r>
              <a:rPr lang="zh-CN" altLang="en-US" dirty="0"/>
              <a:t>软件基金会的实践获得了灵感！</a:t>
            </a:r>
            <a:endParaRPr lang="en-US" altLang="zh-CN" dirty="0"/>
          </a:p>
          <a:p>
            <a:endParaRPr lang="en-US" altLang="zh-CN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效果：</a:t>
            </a:r>
            <a:r>
              <a:rPr lang="zh-CN" altLang="en-US" dirty="0"/>
              <a:t>清算团队再也没有花时间去重写别人的代码了，而仅仅花了</a:t>
            </a:r>
            <a:r>
              <a:rPr lang="en-US" altLang="zh-CN" dirty="0"/>
              <a:t>10%</a:t>
            </a:r>
            <a:r>
              <a:rPr lang="zh-CN" altLang="en-US" dirty="0"/>
              <a:t>的时间去做审核代码的工作</a:t>
            </a:r>
            <a:r>
              <a:rPr lang="zh-CN" altLang="en-US" dirty="0" smtClean="0"/>
              <a:t>，工作效率提高了</a:t>
            </a:r>
            <a:r>
              <a:rPr lang="en-US" altLang="zh-CN" dirty="0" smtClean="0"/>
              <a:t>4</a:t>
            </a:r>
            <a:r>
              <a:rPr lang="zh-CN" altLang="en-US" dirty="0" smtClean="0"/>
              <a:t>倍。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6182560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沃尔玛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/>
              <a:t>Jeremy </a:t>
            </a:r>
            <a:r>
              <a:rPr lang="en-US" altLang="zh-CN" dirty="0" smtClean="0"/>
              <a:t>King</a:t>
            </a:r>
            <a:r>
              <a:rPr lang="zh-CN" altLang="en-US" dirty="0" smtClean="0"/>
              <a:t> </a:t>
            </a:r>
            <a:r>
              <a:rPr lang="en-US" altLang="zh-CN" dirty="0" smtClean="0"/>
              <a:t>2011</a:t>
            </a:r>
            <a:r>
              <a:rPr lang="zh-CN" altLang="en-US" dirty="0" smtClean="0"/>
              <a:t>年从</a:t>
            </a:r>
            <a:r>
              <a:rPr lang="en-US" altLang="zh-CN" dirty="0" smtClean="0"/>
              <a:t>eBay</a:t>
            </a:r>
            <a:r>
              <a:rPr lang="zh-CN" altLang="en-US" dirty="0" smtClean="0"/>
              <a:t>跳槽到沃尔玛，开始推行</a:t>
            </a:r>
            <a:r>
              <a:rPr lang="en-US" altLang="zh-CN" dirty="0" smtClean="0"/>
              <a:t>Inner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Source</a:t>
            </a:r>
          </a:p>
          <a:p>
            <a:r>
              <a:rPr lang="zh-CN" altLang="en-US" dirty="0" smtClean="0"/>
              <a:t>研发团队一千多人，每个月作三万多次代码部署，分为</a:t>
            </a:r>
            <a:r>
              <a:rPr lang="en-US" altLang="zh-CN" dirty="0" smtClean="0"/>
              <a:t>100</a:t>
            </a:r>
            <a:r>
              <a:rPr lang="zh-CN" altLang="en-US" dirty="0" smtClean="0"/>
              <a:t>多个小组，</a:t>
            </a:r>
            <a:r>
              <a:rPr lang="zh-CN" altLang="en-US" dirty="0"/>
              <a:t>每个小组有</a:t>
            </a:r>
            <a:r>
              <a:rPr lang="en-US" altLang="zh-CN" dirty="0"/>
              <a:t>10-20</a:t>
            </a:r>
            <a:r>
              <a:rPr lang="zh-CN" altLang="en-US" dirty="0"/>
              <a:t>人，开发、构建、测试和部署等全部由小组自行负责，以</a:t>
            </a:r>
            <a:r>
              <a:rPr lang="en-US" altLang="zh-CN" dirty="0"/>
              <a:t>DevOps</a:t>
            </a:r>
            <a:r>
              <a:rPr lang="zh-CN" altLang="en-US" dirty="0"/>
              <a:t>模式工作。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 smtClean="0"/>
              <a:t>Inner</a:t>
            </a:r>
            <a:r>
              <a:rPr lang="zh-CN" altLang="en-US" dirty="0" smtClean="0"/>
              <a:t> </a:t>
            </a:r>
            <a:r>
              <a:rPr lang="en-US" altLang="zh-CN" dirty="0" smtClean="0"/>
              <a:t>Source</a:t>
            </a:r>
            <a:r>
              <a:rPr lang="zh-CN" altLang="en-US" dirty="0"/>
              <a:t>在小组之间可以共享、开发和贡献代码就非常</a:t>
            </a:r>
            <a:r>
              <a:rPr lang="zh-CN" altLang="en-US" dirty="0" smtClean="0"/>
              <a:t>重要！</a:t>
            </a:r>
            <a:endParaRPr lang="en-US" altLang="zh-CN" dirty="0" smtClean="0"/>
          </a:p>
          <a:p>
            <a:r>
              <a:rPr lang="zh-CN" altLang="en-US" dirty="0"/>
              <a:t>企业版</a:t>
            </a:r>
            <a:r>
              <a:rPr lang="en-US" altLang="zh-CN" dirty="0" smtClean="0"/>
              <a:t>GitHub</a:t>
            </a:r>
          </a:p>
          <a:p>
            <a:endParaRPr lang="en-US" dirty="0"/>
          </a:p>
          <a:p>
            <a:r>
              <a:rPr lang="zh-CN" altLang="en-US" dirty="0" smtClean="0"/>
              <a:t>吸引了很多优秀的人才</a:t>
            </a:r>
            <a:r>
              <a:rPr lang="zh-CN" altLang="en-US" dirty="0"/>
              <a:t>！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668727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其它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altLang="zh-CN" dirty="0" smtClean="0"/>
              <a:t>Google</a:t>
            </a:r>
          </a:p>
          <a:p>
            <a:r>
              <a:rPr lang="en-US" altLang="zh-CN" smtClean="0"/>
              <a:t>IBM</a:t>
            </a:r>
            <a:endParaRPr lang="en-US" altLang="zh-CN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altLang="zh-CN" dirty="0"/>
              <a:t>Philips </a:t>
            </a:r>
            <a:r>
              <a:rPr lang="en-US" altLang="zh-CN" dirty="0" smtClean="0"/>
              <a:t>Healthcare</a:t>
            </a:r>
          </a:p>
          <a:p>
            <a:r>
              <a:rPr lang="en-US" altLang="zh-CN" dirty="0" smtClean="0"/>
              <a:t>Alcatel-Lucent</a:t>
            </a:r>
          </a:p>
          <a:p>
            <a:r>
              <a:rPr lang="en-US" altLang="zh-CN" dirty="0"/>
              <a:t>Philips Research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411808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为什么要采用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Inner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Source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3874117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软件产品和组件的代码重用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42133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改进代码质量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Given enough </a:t>
            </a:r>
            <a:r>
              <a:rPr lang="en-US" altLang="zh-CN" dirty="0" smtClean="0"/>
              <a:t>eyeballs,</a:t>
            </a:r>
            <a:r>
              <a:rPr lang="zh-CN" altLang="en-US" dirty="0" smtClean="0"/>
              <a:t> </a:t>
            </a:r>
            <a:r>
              <a:rPr lang="en-US" altLang="zh-CN" dirty="0" smtClean="0"/>
              <a:t>all </a:t>
            </a:r>
            <a:r>
              <a:rPr lang="en-US" altLang="zh-CN" dirty="0"/>
              <a:t>bugs are shallow</a:t>
            </a:r>
            <a:r>
              <a:rPr lang="en-US" altLang="zh-CN" dirty="0" smtClean="0"/>
              <a:t>.</a:t>
            </a:r>
            <a:r>
              <a:rPr lang="zh-CN" altLang="en-US" dirty="0" smtClean="0"/>
              <a:t> －－ </a:t>
            </a:r>
            <a:r>
              <a:rPr lang="en-US" altLang="zh-CN" dirty="0" smtClean="0"/>
              <a:t>Linus</a:t>
            </a:r>
            <a:r>
              <a:rPr lang="zh-CN" altLang="en-US" dirty="0" smtClean="0"/>
              <a:t> 法则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56686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开放式的创新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56285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/>
              <a:t>Inner </a:t>
            </a:r>
            <a:r>
              <a:rPr lang="en-US" altLang="zh-CN" b="1" dirty="0" smtClean="0"/>
              <a:t>Source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b="1" dirty="0" smtClean="0"/>
              <a:t>如何</a:t>
            </a:r>
            <a:r>
              <a:rPr lang="zh-CN" altLang="en-US" b="1" dirty="0"/>
              <a:t>在企业内部采用开源软件模式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314896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加速开发速度，减少沟通成本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91440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避免人才的单一化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283681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谁比较适合采用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Inner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Source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334639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/>
              <a:t>哪些企业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跨地域的团队（这点在国内现在蛮高的，如逃离北上广）</a:t>
            </a:r>
            <a:endParaRPr lang="en-US" altLang="zh-CN" dirty="0" smtClean="0"/>
          </a:p>
          <a:p>
            <a:r>
              <a:rPr lang="zh-CN" altLang="en-US" dirty="0" smtClean="0"/>
              <a:t>部门多，涉及到的重用的组件、模块</a:t>
            </a:r>
            <a:endParaRPr lang="en-US" altLang="zh-CN" dirty="0" smtClean="0"/>
          </a:p>
          <a:p>
            <a:r>
              <a:rPr lang="zh-CN" altLang="en-US" dirty="0" smtClean="0"/>
              <a:t>大型团队，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自顶向下瓶颈过于明显</a:t>
            </a:r>
            <a:endParaRPr lang="en-US" altLang="zh-CN" dirty="0" smtClean="0"/>
          </a:p>
          <a:p>
            <a:r>
              <a:rPr lang="zh-CN" altLang="en-US" dirty="0" smtClean="0"/>
              <a:t>重复、浪费严重</a:t>
            </a:r>
            <a:endParaRPr lang="en-US" altLang="zh-CN" dirty="0" smtClean="0"/>
          </a:p>
          <a:p>
            <a:r>
              <a:rPr lang="zh-CN" altLang="en-US" dirty="0"/>
              <a:t>沟通困难</a:t>
            </a:r>
            <a:endParaRPr lang="en-US" altLang="zh-CN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487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如何采用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Inner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Source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  <a:endParaRPr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07282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zh-CN" altLang="en-US" dirty="0" smtClean="0"/>
              <a:t>种子产品（基础设施）</a:t>
            </a:r>
            <a:endParaRPr lang="en-US" altLang="zh-CN" dirty="0" smtClean="0"/>
          </a:p>
          <a:p>
            <a:r>
              <a:rPr lang="zh-CN" altLang="en-US" dirty="0" smtClean="0"/>
              <a:t>模块化设计</a:t>
            </a:r>
            <a:endParaRPr lang="en-US" altLang="zh-CN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altLang="zh-CN" dirty="0" smtClean="0"/>
              <a:t>GitHub</a:t>
            </a:r>
          </a:p>
          <a:p>
            <a:r>
              <a:rPr lang="en-US" altLang="zh-CN" dirty="0" smtClean="0"/>
              <a:t>Apache</a:t>
            </a:r>
            <a:r>
              <a:rPr lang="zh-CN" altLang="en-US" dirty="0" smtClean="0"/>
              <a:t>（邮件列表、</a:t>
            </a:r>
            <a:r>
              <a:rPr lang="en-US" altLang="zh-CN" dirty="0" smtClean="0"/>
              <a:t>IRC</a:t>
            </a:r>
            <a:r>
              <a:rPr lang="zh-CN" altLang="en-US" dirty="0" smtClean="0"/>
              <a:t>、分层的职责／晋升设计）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zh-CN" altLang="en-US" dirty="0" smtClean="0"/>
              <a:t>文化转变：扁平、透明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28703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b="1" dirty="0" smtClean="0">
                <a:latin typeface="Microsoft YaHei" charset="-122"/>
                <a:ea typeface="Microsoft YaHei" charset="-122"/>
                <a:cs typeface="Microsoft YaHei" charset="-122"/>
              </a:rPr>
              <a:t>Thanks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b="1" dirty="0" smtClean="0">
                <a:latin typeface="Microsoft YaHei" charset="-122"/>
                <a:ea typeface="Microsoft YaHei" charset="-122"/>
                <a:cs typeface="Microsoft YaHei" charset="-122"/>
              </a:rPr>
              <a:t>for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b="1" dirty="0" smtClean="0">
                <a:latin typeface="Microsoft YaHei" charset="-122"/>
                <a:ea typeface="Microsoft YaHei" charset="-122"/>
                <a:cs typeface="Microsoft YaHei" charset="-122"/>
              </a:rPr>
              <a:t>your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b="1" dirty="0" smtClean="0">
                <a:latin typeface="Microsoft YaHei" charset="-122"/>
                <a:ea typeface="Microsoft YaHei" charset="-122"/>
                <a:cs typeface="Microsoft YaHei" charset="-122"/>
              </a:rPr>
              <a:t>Listening</a:t>
            </a:r>
            <a:r>
              <a:rPr lang="zh-CN" altLang="en-US" b="1" dirty="0" smtClean="0">
                <a:latin typeface="Microsoft YaHei" charset="-122"/>
                <a:ea typeface="Microsoft YaHei" charset="-122"/>
                <a:cs typeface="Microsoft YaHei" charset="-122"/>
              </a:rPr>
              <a:t>！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6896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About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Me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838200" y="1690688"/>
            <a:ext cx="10250510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现就职于</a:t>
            </a:r>
            <a:r>
              <a:rPr kumimoji="1" lang="en-US" altLang="zh-CN" sz="2800" dirty="0" err="1" smtClean="0">
                <a:latin typeface="Microsoft YaHei" charset="-122"/>
                <a:ea typeface="Microsoft YaHei" charset="-122"/>
                <a:cs typeface="Microsoft YaHei" charset="-122"/>
              </a:rPr>
              <a:t>UMCloud</a:t>
            </a:r>
            <a:r>
              <a:rPr kumimoji="1"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，任</a:t>
            </a:r>
            <a:r>
              <a:rPr kumimoji="1" lang="en-US" altLang="zh-CN" sz="2800" dirty="0" smtClean="0">
                <a:latin typeface="Microsoft YaHei" charset="-122"/>
                <a:ea typeface="Microsoft YaHei" charset="-122"/>
                <a:cs typeface="Microsoft YaHei" charset="-122"/>
              </a:rPr>
              <a:t>OpenStack</a:t>
            </a:r>
            <a:r>
              <a:rPr kumimoji="1"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技术顾问</a:t>
            </a:r>
            <a:endParaRPr kumimoji="1" lang="en-US" altLang="zh-CN" sz="28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开放云精选（社区）创始人</a:t>
            </a:r>
            <a:endParaRPr kumimoji="1" lang="en-US" altLang="zh-CN" sz="28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zh-CN" altLang="en-US" sz="2800" dirty="0" smtClean="0">
                <a:latin typeface="Microsoft YaHei" charset="-122"/>
                <a:ea typeface="Microsoft YaHei" charset="-122"/>
                <a:cs typeface="Microsoft YaHei" charset="-122"/>
                <a:hlinkClick r:id="rId2"/>
              </a:rPr>
              <a:t>博客作者</a:t>
            </a:r>
            <a:endParaRPr kumimoji="1" lang="en-US" altLang="zh-CN" sz="28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技术作家，</a:t>
            </a:r>
            <a:r>
              <a:rPr kumimoji="1" lang="en-US" altLang="zh-CN" sz="2800" dirty="0" smtClean="0">
                <a:latin typeface="Microsoft YaHei" charset="-122"/>
                <a:ea typeface="Microsoft YaHei" charset="-122"/>
                <a:cs typeface="Microsoft YaHei" charset="-122"/>
              </a:rPr>
              <a:t>《</a:t>
            </a:r>
            <a:r>
              <a:rPr kumimoji="1"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云落谁家？</a:t>
            </a:r>
            <a:r>
              <a:rPr kumimoji="1" lang="en-US" altLang="zh-CN" sz="2800" dirty="0" smtClean="0">
                <a:latin typeface="Microsoft YaHei" charset="-122"/>
                <a:ea typeface="Microsoft YaHei" charset="-122"/>
                <a:cs typeface="Microsoft YaHei" charset="-122"/>
              </a:rPr>
              <a:t>OpenStack</a:t>
            </a:r>
            <a:r>
              <a:rPr kumimoji="1"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架构指南</a:t>
            </a:r>
            <a:r>
              <a:rPr kumimoji="1" lang="en-US" altLang="zh-CN" sz="2800" dirty="0" smtClean="0">
                <a:latin typeface="Microsoft YaHei" charset="-122"/>
                <a:ea typeface="Microsoft YaHei" charset="-122"/>
                <a:cs typeface="Microsoft YaHei" charset="-122"/>
              </a:rPr>
              <a:t>》</a:t>
            </a:r>
          </a:p>
          <a:p>
            <a:r>
              <a:rPr kumimoji="1" lang="en-US" altLang="zh-CN" sz="2800" dirty="0" err="1" smtClean="0">
                <a:latin typeface="Microsoft YaHei" charset="-122"/>
                <a:ea typeface="Microsoft YaHei" charset="-122"/>
                <a:cs typeface="Microsoft YaHei" charset="-122"/>
              </a:rPr>
              <a:t>Linuxer</a:t>
            </a:r>
            <a:r>
              <a:rPr kumimoji="1"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、</a:t>
            </a:r>
            <a:r>
              <a:rPr kumimoji="1" lang="en-US" altLang="zh-CN" sz="2800" dirty="0" err="1" smtClean="0">
                <a:latin typeface="Microsoft YaHei" charset="-122"/>
                <a:ea typeface="Microsoft YaHei" charset="-122"/>
                <a:cs typeface="Microsoft YaHei" charset="-122"/>
              </a:rPr>
              <a:t>Pythonic</a:t>
            </a:r>
            <a:endParaRPr kumimoji="1" lang="en-US" altLang="zh-CN" sz="28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开源文化</a:t>
            </a:r>
            <a:r>
              <a:rPr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布道师，</a:t>
            </a:r>
            <a:r>
              <a:rPr kumimoji="1" lang="zh-CN" altLang="en-US" sz="2800" dirty="0" smtClean="0">
                <a:latin typeface="Microsoft YaHei" charset="-122"/>
                <a:ea typeface="Microsoft YaHei" charset="-122"/>
                <a:cs typeface="Microsoft YaHei" charset="-122"/>
              </a:rPr>
              <a:t>混迹于北京线下开源社区交流</a:t>
            </a:r>
            <a:endParaRPr kumimoji="1" lang="en-US" altLang="zh-CN" sz="28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en-US" altLang="zh-CN" sz="2800" dirty="0" err="1" smtClean="0">
                <a:latin typeface="Microsoft YaHei" charset="-122"/>
                <a:ea typeface="Microsoft YaHei" charset="-122"/>
                <a:cs typeface="Microsoft YaHei" charset="-122"/>
              </a:rPr>
              <a:t>InfoQ</a:t>
            </a:r>
            <a:r>
              <a:rPr lang="zh-CN" altLang="en-US" sz="2800" dirty="0">
                <a:latin typeface="Microsoft YaHei" charset="-122"/>
                <a:ea typeface="Microsoft YaHei" charset="-122"/>
                <a:cs typeface="Microsoft YaHei" charset="-122"/>
              </a:rPr>
              <a:t>中国开源专栏主编</a:t>
            </a:r>
            <a:endParaRPr kumimoji="1" lang="en-US" altLang="zh-CN" sz="2800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750217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议程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起因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什么是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Inner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Source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谁在使用？效果如何？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为什么要采用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Inner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Source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谁比较适合采用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Inner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Source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如何采用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Inner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Source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7360316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默认开源的年代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2550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Open-source is vibrant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8449" y="1690688"/>
            <a:ext cx="5334000" cy="4005360"/>
          </a:xfrm>
          <a:prstGeom prst="rect">
            <a:avLst/>
          </a:prstGeo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1690687"/>
            <a:ext cx="5352403" cy="39852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49071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5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-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"/>
                                          </p:val>
                                        </p:tav>
                                        <p:tav tm="100000">
                                          <p:val>
                                            <p:strVal val="#ppt_w*.05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.05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+.4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+.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500" accel="50000" fill="hold">
                                          <p:stCondLst>
                                            <p:cond delay="50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0" dur="1000" decel="5000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开源用事实证明是成功的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5" name="内容占位符 4"/>
          <p:cNvPicPr>
            <a:picLocks noGrp="1" noChangeAspect="1"/>
          </p:cNvPicPr>
          <p:nvPr>
            <p:ph sz="half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838115"/>
            <a:ext cx="2819400" cy="2116759"/>
          </a:xfrm>
        </p:spPr>
      </p:pic>
      <p:pic>
        <p:nvPicPr>
          <p:cNvPr id="6" name="内容占位符 5"/>
          <p:cNvPicPr>
            <a:picLocks noGrp="1" noChangeAspect="1"/>
          </p:cNvPicPr>
          <p:nvPr>
            <p:ph sz="half" idx="2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91224" y="1695985"/>
            <a:ext cx="3011852" cy="2258889"/>
          </a:xfrm>
        </p:spPr>
      </p:pic>
      <p:pic>
        <p:nvPicPr>
          <p:cNvPr id="7" name="图片 6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24604" y="1838114"/>
            <a:ext cx="3416376" cy="1921711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61280" y="4102300"/>
            <a:ext cx="3663324" cy="1792691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7830355" y="4636394"/>
            <a:ext cx="3618963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沃尔玛、耐克、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GE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都在拥抱开源！</a:t>
            </a:r>
            <a:endParaRPr kumimoji="1"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kumimoji="1" lang="en-US" altLang="zh-CN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微软拥抱</a:t>
            </a:r>
            <a:r>
              <a:rPr kumimoji="1" lang="en-US" altLang="zh-CN" dirty="0" smtClean="0">
                <a:latin typeface="Microsoft YaHei" charset="-122"/>
                <a:ea typeface="Microsoft YaHei" charset="-122"/>
                <a:cs typeface="Microsoft YaHei" charset="-122"/>
              </a:rPr>
              <a:t>Linux</a:t>
            </a:r>
            <a:r>
              <a:rPr kumimoji="1"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，包括我们这次的会议。</a:t>
            </a:r>
            <a:endParaRPr kumimoji="1" lang="zh-CN" alt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791" y="4098144"/>
            <a:ext cx="2962141" cy="166285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2511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18" dur="2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8" dur="2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什么是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Inner</a:t>
            </a:r>
            <a:r>
              <a:rPr lang="zh-CN" altLang="en-US" dirty="0">
                <a:latin typeface="Microsoft YaHei" charset="-122"/>
                <a:ea typeface="Microsoft YaHei" charset="-122"/>
                <a:cs typeface="Microsoft YaHei" charset="-122"/>
              </a:rPr>
              <a:t> </a:t>
            </a:r>
            <a:r>
              <a:rPr lang="en-US" altLang="zh-CN" dirty="0">
                <a:latin typeface="Microsoft YaHei" charset="-122"/>
                <a:ea typeface="Microsoft YaHei" charset="-122"/>
                <a:cs typeface="Microsoft YaHei" charset="-122"/>
              </a:rPr>
              <a:t>Source</a:t>
            </a:r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？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9231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定义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可以理解为在公司这个大教堂内部使用集市的方式的开发模式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企业内部采用开源的实践来开发他们自己的软件</a:t>
            </a:r>
            <a:endParaRPr lang="en-US" altLang="zh-CN" dirty="0" smtClean="0">
              <a:latin typeface="Microsoft YaHei" charset="-122"/>
              <a:ea typeface="Microsoft YaHei" charset="-122"/>
              <a:cs typeface="Microsoft YaHei" charset="-122"/>
            </a:endParaRPr>
          </a:p>
          <a:p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  <a:p>
            <a:r>
              <a:rPr lang="zh-CN" altLang="en-US" dirty="0" smtClean="0">
                <a:latin typeface="Microsoft YaHei" charset="-122"/>
                <a:ea typeface="Microsoft YaHei" charset="-122"/>
                <a:cs typeface="Microsoft YaHei" charset="-122"/>
              </a:rPr>
              <a:t>区别于：使用开源社区的软件做定制或二次开发，或者参与到开源社区的开发。（这是另外一个尚待挖掘的课题）</a:t>
            </a:r>
            <a:endParaRPr lang="en-US" dirty="0">
              <a:latin typeface="Microsoft YaHei" charset="-122"/>
              <a:ea typeface="Microsoft YaHei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506323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自定义设计方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1441</TotalTime>
  <Words>506</Words>
  <Application>Microsoft Macintosh PowerPoint</Application>
  <PresentationFormat>宽屏</PresentationFormat>
  <Paragraphs>74</Paragraphs>
  <Slides>26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3</vt:i4>
      </vt:variant>
      <vt:variant>
        <vt:lpstr>幻灯片标题</vt:lpstr>
      </vt:variant>
      <vt:variant>
        <vt:i4>26</vt:i4>
      </vt:variant>
    </vt:vector>
  </HeadingPairs>
  <TitlesOfParts>
    <vt:vector size="36" baseType="lpstr">
      <vt:lpstr>Calibri</vt:lpstr>
      <vt:lpstr>Calibri Light</vt:lpstr>
      <vt:lpstr>Microsoft YaHei</vt:lpstr>
      <vt:lpstr>等线</vt:lpstr>
      <vt:lpstr>等线 Light</vt:lpstr>
      <vt:lpstr>宋体</vt:lpstr>
      <vt:lpstr>Arial</vt:lpstr>
      <vt:lpstr>Office 主题</vt:lpstr>
      <vt:lpstr>Custom Design</vt:lpstr>
      <vt:lpstr>自定义设计方案</vt:lpstr>
      <vt:lpstr>PowerPoint 演示文稿</vt:lpstr>
      <vt:lpstr>Inner Source</vt:lpstr>
      <vt:lpstr>About Me</vt:lpstr>
      <vt:lpstr>议程</vt:lpstr>
      <vt:lpstr>默认开源的年代</vt:lpstr>
      <vt:lpstr>Open-source is vibrant</vt:lpstr>
      <vt:lpstr>开源用事实证明是成功的</vt:lpstr>
      <vt:lpstr>什么是Inner Source？</vt:lpstr>
      <vt:lpstr>定义</vt:lpstr>
      <vt:lpstr>借用概念</vt:lpstr>
      <vt:lpstr>打个比方（开源与Inner Source）</vt:lpstr>
      <vt:lpstr>谁在使用？效果如何？</vt:lpstr>
      <vt:lpstr>PayPal</vt:lpstr>
      <vt:lpstr>沃尔玛</vt:lpstr>
      <vt:lpstr>其它</vt:lpstr>
      <vt:lpstr>为什么要采用Inner Source？</vt:lpstr>
      <vt:lpstr>软件产品和组件的代码重用</vt:lpstr>
      <vt:lpstr>改进代码质量</vt:lpstr>
      <vt:lpstr>开放式的创新</vt:lpstr>
      <vt:lpstr>加速开发速度，减少沟通成本</vt:lpstr>
      <vt:lpstr>避免人才的单一化</vt:lpstr>
      <vt:lpstr>谁比较适合采用Inner Source？</vt:lpstr>
      <vt:lpstr>哪些企业</vt:lpstr>
      <vt:lpstr>如何采用Inner Source？</vt:lpstr>
      <vt:lpstr>PowerPoint 演示文稿</vt:lpstr>
      <vt:lpstr>Thanks for your Listening！</vt:lpstr>
    </vt:vector>
  </TitlesOfParts>
  <LinksUpToDate>false</LinksUpToDate>
  <SharedDoc>false</SharedDoc>
  <HyperlinksChanged>false</HyperlinksChanged>
  <AppVersion>15.0025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lijingfei</dc:creator>
  <cp:lastModifiedBy>李建盛</cp:lastModifiedBy>
  <cp:revision>74</cp:revision>
  <dcterms:created xsi:type="dcterms:W3CDTF">2016-09-21T09:31:00Z</dcterms:created>
  <dcterms:modified xsi:type="dcterms:W3CDTF">2016-10-09T09:56:24Z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2052-10.1.0.5975</vt:lpwstr>
  </property>
</Properties>
</file>